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1"/>
  </p:notesMasterIdLst>
  <p:sldIdLst>
    <p:sldId id="1881" r:id="rId5"/>
    <p:sldId id="1859" r:id="rId6"/>
    <p:sldId id="1868" r:id="rId7"/>
    <p:sldId id="1869" r:id="rId8"/>
    <p:sldId id="1906" r:id="rId9"/>
    <p:sldId id="1926" r:id="rId10"/>
    <p:sldId id="1927" r:id="rId11"/>
    <p:sldId id="1928" r:id="rId12"/>
    <p:sldId id="1929" r:id="rId13"/>
    <p:sldId id="1930" r:id="rId14"/>
    <p:sldId id="1931" r:id="rId15"/>
    <p:sldId id="1907" r:id="rId16"/>
    <p:sldId id="1923" r:id="rId17"/>
    <p:sldId id="1924" r:id="rId18"/>
    <p:sldId id="1925" r:id="rId19"/>
    <p:sldId id="1878"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4"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2D1"/>
    <a:srgbClr val="3B2E58"/>
    <a:srgbClr val="007788"/>
    <a:srgbClr val="FF2625"/>
    <a:srgbClr val="FE4387"/>
    <a:srgbClr val="297C2A"/>
    <a:srgbClr val="F69000"/>
    <a:srgbClr val="D6D734"/>
    <a:srgbClr val="005C6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061" autoAdjust="0"/>
  </p:normalViewPr>
  <p:slideViewPr>
    <p:cSldViewPr snapToGrid="0">
      <p:cViewPr varScale="1">
        <p:scale>
          <a:sx n="70" d="100"/>
          <a:sy n="70" d="100"/>
        </p:scale>
        <p:origin x="300" y="48"/>
      </p:cViewPr>
      <p:guideLst>
        <p:guide orient="horz" pos="2160"/>
        <p:guide pos="480"/>
        <p:guide pos="7200"/>
        <p:guide pos="4368"/>
      </p:guideLst>
    </p:cSldViewPr>
  </p:slideViewPr>
  <p:outlineViewPr>
    <p:cViewPr>
      <p:scale>
        <a:sx n="33" d="100"/>
        <a:sy n="33" d="100"/>
      </p:scale>
      <p:origin x="0" y="-12372"/>
    </p:cViewPr>
  </p:outlineViewPr>
  <p:notesTextViewPr>
    <p:cViewPr>
      <p:scale>
        <a:sx n="1" d="1"/>
        <a:sy n="1" d="1"/>
      </p:scale>
      <p:origin x="0" y="0"/>
    </p:cViewPr>
  </p:notesTextViewPr>
  <p:sorterViewPr>
    <p:cViewPr>
      <p:scale>
        <a:sx n="94" d="100"/>
        <a:sy n="94" d="100"/>
      </p:scale>
      <p:origin x="0" y="-9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1AEC-B35A-E73E-C265-7506B463E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7E354-2DA8-E30E-8343-142036651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C3DBE-7455-4C36-BEAC-366E65BB32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FF7B5F-3F80-CD1B-3F77-233BA340F357}"/>
              </a:ext>
            </a:extLst>
          </p:cNvPr>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337231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247B-F8FB-F049-2B7B-36320F7B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2DDB9-5FF8-38A6-3279-E2289C5B8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31192-717E-20F9-5199-0AEBD328BE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34921-C790-592F-DF95-5678A61E5CDC}"/>
              </a:ext>
            </a:extLst>
          </p:cNvPr>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382076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4795-D3C9-E86E-8111-12591D96F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9D4B8-F5AC-157F-F0E7-AE13ACFA2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9C7BE-9447-EC2F-D203-B6081817D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7573-B15D-915F-A341-EED5E997C567}"/>
              </a:ext>
            </a:extLst>
          </p:cNvPr>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5273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6D9C9-178F-43AA-D17A-667C18726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78424-6C2A-AA0A-E8F5-6B0367999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A594-435D-3641-8F30-B621577F8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CB763-310C-A061-F5A4-FC00D1C27263}"/>
              </a:ext>
            </a:extLst>
          </p:cNvPr>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681316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3214F-6DCE-C5B7-0339-948CF1B1F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DF02A-609F-65F6-ADB7-ABBB5D6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17FFD-1B5D-A7DB-2C93-C4D785CB79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E4765-C313-D4E9-3096-0B5E9CC76BAA}"/>
              </a:ext>
            </a:extLst>
          </p:cNvPr>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52222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19452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33358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6078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8DDC-361D-67CD-4FE3-65C6493AC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8C1B-3E9D-9FA1-2DEE-8030F22A9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CEFD-5355-D150-6E40-BD45F65DB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58A9E0-1E3E-3FC1-F274-1AAAF19BD683}"/>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858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F006-305A-C501-0B54-139104926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4C797-B432-E98E-F3BA-DDE1A873C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DF12F-FEBD-8E30-01AC-6862380FD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9D07D0-E68E-19F4-178B-7F32DB512822}"/>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94410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DD8B1-45AE-C687-2D8B-BBA100C87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9ED37-99D0-7A22-9C99-90056892A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E9FDE-7A7F-2D4B-D1BB-D94D2D6BD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1CDDE-19AC-E7D0-76B0-2688B9899B7B}"/>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70345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3E42-1224-2B47-8BD2-570E5B206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5C20B-D2CE-682C-487F-993445C0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E09B4-402B-A2F9-C00D-F068F65D26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50BC4-DE1A-4B6D-077D-1D1C84CA9B93}"/>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305608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288E-FF0A-5446-A845-67BA8719D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87CAA-B910-D556-5DDB-C6E7451EB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3FF1-C698-A2C9-2304-CA5C1A7528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C0191-0AC2-9973-82F6-2429447BF919}"/>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327732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3879-CD0D-EE9F-91D4-D827D31E1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A22E7-8686-374D-4EA7-889FCF910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9C6F-F965-F49E-48E8-B5C5390684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1343C7-C7ED-A14B-7B87-41BF38AC8A7B}"/>
              </a:ext>
            </a:extLst>
          </p:cNvPr>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3468896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6"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3"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63C-0C7D-9FFC-B1EF-84990CAD0E68}"/>
              </a:ext>
            </a:extLst>
          </p:cNvPr>
          <p:cNvSpPr>
            <a:spLocks noGrp="1"/>
          </p:cNvSpPr>
          <p:nvPr>
            <p:ph type="title"/>
          </p:nvPr>
        </p:nvSpPr>
        <p:spPr>
          <a:xfrm>
            <a:off x="519289" y="715963"/>
            <a:ext cx="5576711" cy="2873903"/>
          </a:xfrm>
        </p:spPr>
        <p:txBody>
          <a:bodyPr>
            <a:noAutofit/>
          </a:bodyPr>
          <a:lstStyle/>
          <a:p>
            <a:pPr algn="l"/>
            <a:r>
              <a:rPr lang="en-US" dirty="0"/>
              <a:t>CUSTOM OBJECT CHARACTER RECOGNITION </a:t>
            </a:r>
            <a:endParaRPr lang="en-IN" dirty="0"/>
          </a:p>
        </p:txBody>
      </p:sp>
      <p:sp>
        <p:nvSpPr>
          <p:cNvPr id="3" name="Text Placeholder 2">
            <a:extLst>
              <a:ext uri="{FF2B5EF4-FFF2-40B4-BE49-F238E27FC236}">
                <a16:creationId xmlns:a16="http://schemas.microsoft.com/office/drawing/2014/main" id="{30EFC114-F32D-9521-6BC6-0E72E4C3FF49}"/>
              </a:ext>
            </a:extLst>
          </p:cNvPr>
          <p:cNvSpPr>
            <a:spLocks noGrp="1"/>
          </p:cNvSpPr>
          <p:nvPr>
            <p:ph type="body" sz="quarter" idx="11"/>
          </p:nvPr>
        </p:nvSpPr>
        <p:spPr>
          <a:xfrm>
            <a:off x="762000" y="2686756"/>
            <a:ext cx="5334000" cy="2743200"/>
          </a:xfrm>
        </p:spPr>
        <p:txBody>
          <a:bodyPr/>
          <a:lstStyle/>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r>
              <a:rPr lang="en-US" sz="2000" b="1" dirty="0">
                <a:solidFill>
                  <a:srgbClr val="002060"/>
                </a:solidFill>
                <a:latin typeface="+mj-lt"/>
              </a:rPr>
              <a:t>NAME:             S. SUJANA KUMARI</a:t>
            </a:r>
            <a:br>
              <a:rPr lang="en-US" sz="2000" b="1" dirty="0">
                <a:solidFill>
                  <a:srgbClr val="002060"/>
                </a:solidFill>
                <a:latin typeface="+mj-lt"/>
              </a:rPr>
            </a:br>
            <a:r>
              <a:rPr lang="en-US" sz="2000" b="1" dirty="0">
                <a:solidFill>
                  <a:srgbClr val="002060"/>
                </a:solidFill>
                <a:latin typeface="+mj-lt"/>
              </a:rPr>
              <a:t>AFFILIATION:  DIGICROME ACADEMY</a:t>
            </a:r>
            <a:br>
              <a:rPr lang="en-US" sz="2000" b="1" dirty="0">
                <a:solidFill>
                  <a:srgbClr val="002060"/>
                </a:solidFill>
                <a:latin typeface="+mj-lt"/>
              </a:rPr>
            </a:br>
            <a:endParaRPr lang="en-IN" sz="2000" dirty="0"/>
          </a:p>
        </p:txBody>
      </p:sp>
      <p:pic>
        <p:nvPicPr>
          <p:cNvPr id="7" name="Picture Placeholder 6" descr="A diagram of a process flow&#10;&#10;AI-generated content may be incorrect.">
            <a:extLst>
              <a:ext uri="{FF2B5EF4-FFF2-40B4-BE49-F238E27FC236}">
                <a16:creationId xmlns:a16="http://schemas.microsoft.com/office/drawing/2014/main" id="{23D5E09C-A905-D472-E8F2-FA16FE07B142}"/>
              </a:ext>
            </a:extLst>
          </p:cNvPr>
          <p:cNvPicPr>
            <a:picLocks noGrp="1" noChangeAspect="1"/>
          </p:cNvPicPr>
          <p:nvPr>
            <p:ph type="pic" sz="quarter" idx="14"/>
          </p:nvPr>
        </p:nvPicPr>
        <p:blipFill>
          <a:blip r:embed="rId2"/>
          <a:srcRect t="794" b="794"/>
          <a:stretch>
            <a:fillRect/>
          </a:stretch>
        </p:blipFill>
        <p:spPr>
          <a:xfrm>
            <a:off x="6095999" y="715963"/>
            <a:ext cx="5859439" cy="5043392"/>
          </a:xfrm>
        </p:spPr>
      </p:pic>
    </p:spTree>
    <p:extLst>
      <p:ext uri="{BB962C8B-B14F-4D97-AF65-F5344CB8AC3E}">
        <p14:creationId xmlns:p14="http://schemas.microsoft.com/office/powerpoint/2010/main" val="122003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EA03-1E50-510B-CC2F-1869A62DA9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787DE1-97D2-A1A2-417F-8967777917C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DFAA7202-5192-B093-168E-FDEF2E88B43E}"/>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effectLst/>
              </a:rPr>
              <a:t>		Bounding Box Loss, Classification loss and other metrics</a:t>
            </a: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354C5EB-57F8-652A-7FC3-E64280993A1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6" name="Picture 5" descr="A group of graphs showing different types of data&#10;&#10;AI-generated content may be incorrect.">
            <a:extLst>
              <a:ext uri="{FF2B5EF4-FFF2-40B4-BE49-F238E27FC236}">
                <a16:creationId xmlns:a16="http://schemas.microsoft.com/office/drawing/2014/main" id="{609B5BA6-0A5E-25DE-4C4A-C52B5FDB504E}"/>
              </a:ext>
            </a:extLst>
          </p:cNvPr>
          <p:cNvPicPr>
            <a:picLocks noChangeAspect="1"/>
          </p:cNvPicPr>
          <p:nvPr/>
        </p:nvPicPr>
        <p:blipFill>
          <a:blip r:embed="rId3"/>
          <a:stretch>
            <a:fillRect/>
          </a:stretch>
        </p:blipFill>
        <p:spPr>
          <a:xfrm>
            <a:off x="0" y="1719618"/>
            <a:ext cx="12192000" cy="5138382"/>
          </a:xfrm>
          <a:prstGeom prst="rect">
            <a:avLst/>
          </a:prstGeom>
        </p:spPr>
      </p:pic>
    </p:spTree>
    <p:extLst>
      <p:ext uri="{BB962C8B-B14F-4D97-AF65-F5344CB8AC3E}">
        <p14:creationId xmlns:p14="http://schemas.microsoft.com/office/powerpoint/2010/main" val="79241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29656-A82C-E7F8-CCCB-A21DD6BAB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39D386-6434-C7DE-9CB0-2FF8916B9326}"/>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3341DCD-6DA6-B7E2-AEEC-ABCE71CC3DC7}"/>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a:t>
            </a:r>
            <a:r>
              <a:rPr lang="en-US" sz="2400"/>
              <a:t>MODEL  (OCR RECOGNITION)</a:t>
            </a:r>
            <a:endParaRPr lang="en-US" sz="2400" dirty="0"/>
          </a:p>
          <a:p>
            <a:pPr algn="l"/>
            <a:endParaRPr lang="en-US" sz="2400" dirty="0"/>
          </a:p>
          <a:p>
            <a:pPr algn="l"/>
            <a:r>
              <a:rPr lang="en-US" sz="2400" b="1" dirty="0">
                <a:effectLst/>
              </a:rPr>
              <a:t>		Bounding Box Loss, Classification loss and other metrics</a:t>
            </a: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1C5FC7CC-4D5D-D380-16FC-4DF65625D119}"/>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descr="A screenshot of a computer&#10;&#10;AI-generated content may be incorrect.">
            <a:extLst>
              <a:ext uri="{FF2B5EF4-FFF2-40B4-BE49-F238E27FC236}">
                <a16:creationId xmlns:a16="http://schemas.microsoft.com/office/drawing/2014/main" id="{4A0702F5-8E63-6705-A37A-878DBE3E6FDF}"/>
              </a:ext>
            </a:extLst>
          </p:cNvPr>
          <p:cNvPicPr>
            <a:picLocks noChangeAspect="1"/>
          </p:cNvPicPr>
          <p:nvPr/>
        </p:nvPicPr>
        <p:blipFill>
          <a:blip r:embed="rId3"/>
          <a:stretch>
            <a:fillRect/>
          </a:stretch>
        </p:blipFill>
        <p:spPr>
          <a:xfrm>
            <a:off x="0" y="1310184"/>
            <a:ext cx="9525000" cy="5547815"/>
          </a:xfrm>
          <a:prstGeom prst="rect">
            <a:avLst/>
          </a:prstGeom>
        </p:spPr>
      </p:pic>
      <p:pic>
        <p:nvPicPr>
          <p:cNvPr id="8" name="Picture 7" descr="A collage of a computer screen&#10;&#10;AI-generated content may be incorrect.">
            <a:extLst>
              <a:ext uri="{FF2B5EF4-FFF2-40B4-BE49-F238E27FC236}">
                <a16:creationId xmlns:a16="http://schemas.microsoft.com/office/drawing/2014/main" id="{FFE02E5F-5336-A15C-82DD-1B102796D35A}"/>
              </a:ext>
            </a:extLst>
          </p:cNvPr>
          <p:cNvPicPr>
            <a:picLocks noChangeAspect="1"/>
          </p:cNvPicPr>
          <p:nvPr/>
        </p:nvPicPr>
        <p:blipFill>
          <a:blip r:embed="rId4"/>
          <a:stretch>
            <a:fillRect/>
          </a:stretch>
        </p:blipFill>
        <p:spPr>
          <a:xfrm>
            <a:off x="6318913" y="1346679"/>
            <a:ext cx="8334123" cy="5547815"/>
          </a:xfrm>
          <a:prstGeom prst="rect">
            <a:avLst/>
          </a:prstGeom>
        </p:spPr>
      </p:pic>
    </p:spTree>
    <p:extLst>
      <p:ext uri="{BB962C8B-B14F-4D97-AF65-F5344CB8AC3E}">
        <p14:creationId xmlns:p14="http://schemas.microsoft.com/office/powerpoint/2010/main" val="250185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3EB63-5878-63C2-6981-3FB80AA930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D72E9C-FF80-6507-3D6B-96A1733B8AEA}"/>
              </a:ext>
            </a:extLst>
          </p:cNvPr>
          <p:cNvSpPr>
            <a:spLocks noGrp="1"/>
          </p:cNvSpPr>
          <p:nvPr>
            <p:ph type="title"/>
          </p:nvPr>
        </p:nvSpPr>
        <p:spPr>
          <a:xfrm>
            <a:off x="1411111" y="1"/>
            <a:ext cx="10214832" cy="1122218"/>
          </a:xfrm>
        </p:spPr>
        <p:txBody>
          <a:bodyPr/>
          <a:lstStyle/>
          <a:p>
            <a:r>
              <a:rPr lang="en-US" sz="2800" i="0" u="none" strike="noStrike" baseline="0" dirty="0">
                <a:solidFill>
                  <a:srgbClr val="FF0000"/>
                </a:solidFill>
              </a:rPr>
              <a:t>PHASE 4:</a:t>
            </a:r>
            <a:r>
              <a:rPr lang="en-US" sz="2800" dirty="0">
                <a:solidFill>
                  <a:srgbClr val="FF0000"/>
                </a:solidFill>
              </a:rPr>
              <a:t> OBJECT DETECTION USING TESSERACT  AND </a:t>
            </a:r>
            <a:r>
              <a:rPr lang="en-US" sz="2800" i="0" u="none" strike="noStrike" baseline="0" dirty="0">
                <a:solidFill>
                  <a:srgbClr val="FF0000"/>
                </a:solidFill>
              </a:rPr>
              <a:t>DEPLOYMENT USING STREAMLIT</a:t>
            </a:r>
            <a:endParaRPr lang="en-US" sz="2800" u="sng" dirty="0">
              <a:solidFill>
                <a:srgbClr val="FF0000"/>
              </a:solidFill>
            </a:endParaRPr>
          </a:p>
        </p:txBody>
      </p:sp>
      <p:sp>
        <p:nvSpPr>
          <p:cNvPr id="7" name="Text Placeholder 6">
            <a:extLst>
              <a:ext uri="{FF2B5EF4-FFF2-40B4-BE49-F238E27FC236}">
                <a16:creationId xmlns:a16="http://schemas.microsoft.com/office/drawing/2014/main" id="{044F3D7D-B293-30CD-D2F6-64CA681FC454}"/>
              </a:ext>
            </a:extLst>
          </p:cNvPr>
          <p:cNvSpPr>
            <a:spLocks noGrp="1"/>
          </p:cNvSpPr>
          <p:nvPr>
            <p:ph type="body" sz="quarter" idx="12"/>
          </p:nvPr>
        </p:nvSpPr>
        <p:spPr>
          <a:xfrm>
            <a:off x="439386" y="1282890"/>
            <a:ext cx="11186557" cy="4452891"/>
          </a:xfrm>
        </p:spPr>
        <p:txBody>
          <a:bodyPr/>
          <a:lstStyle/>
          <a:p>
            <a:pPr algn="l"/>
            <a:r>
              <a:rPr lang="en-US" dirty="0">
                <a:latin typeface="+mj-lt"/>
              </a:rPr>
              <a:t>Named the file as deploy.py and below are the steps explaining it one by one</a:t>
            </a:r>
          </a:p>
          <a:p>
            <a:pPr algn="l"/>
            <a:endParaRPr lang="en-US" b="1" dirty="0">
              <a:latin typeface="+mj-lt"/>
            </a:endParaRPr>
          </a:p>
          <a:p>
            <a:pPr marL="457200" indent="-457200" algn="l">
              <a:buAutoNum type="arabicPeriod"/>
            </a:pPr>
            <a:r>
              <a:rPr lang="en-US" dirty="0">
                <a:latin typeface="+mj-lt"/>
              </a:rPr>
              <a:t>Load the YOLO Model:  The trained YOLO model </a:t>
            </a:r>
            <a:r>
              <a:rPr lang="en-US" b="1" dirty="0">
                <a:latin typeface="+mj-lt"/>
              </a:rPr>
              <a:t>(best.pt) </a:t>
            </a:r>
            <a:r>
              <a:rPr lang="en-US" dirty="0">
                <a:latin typeface="+mj-lt"/>
              </a:rPr>
              <a:t>is loaded to detect text regions in the image.  </a:t>
            </a:r>
          </a:p>
          <a:p>
            <a:pPr marL="457200" indent="-457200" algn="l">
              <a:buAutoNum type="arabicPeriod"/>
            </a:pPr>
            <a:endParaRPr lang="en-US" dirty="0">
              <a:latin typeface="+mj-lt"/>
            </a:endParaRPr>
          </a:p>
          <a:p>
            <a:pPr marL="457200" indent="-457200" algn="l">
              <a:buAutoNum type="arabicPeriod"/>
            </a:pPr>
            <a:r>
              <a:rPr lang="en-US" dirty="0">
                <a:latin typeface="+mj-lt"/>
              </a:rPr>
              <a:t>User Uploads an Image:   The Streamlit UI allows users to </a:t>
            </a:r>
            <a:r>
              <a:rPr lang="en-US" b="1" dirty="0">
                <a:latin typeface="+mj-lt"/>
              </a:rPr>
              <a:t>upload images </a:t>
            </a:r>
            <a:r>
              <a:rPr lang="en-US" dirty="0">
                <a:latin typeface="+mj-lt"/>
              </a:rPr>
              <a:t>(jpg, jpeg, </a:t>
            </a:r>
            <a:r>
              <a:rPr lang="en-US" dirty="0" err="1">
                <a:latin typeface="+mj-lt"/>
              </a:rPr>
              <a:t>png</a:t>
            </a:r>
            <a:r>
              <a:rPr lang="en-US" dirty="0">
                <a:latin typeface="+mj-lt"/>
              </a:rPr>
              <a:t>).</a:t>
            </a:r>
          </a:p>
          <a:p>
            <a:pPr marL="457200" indent="-457200" algn="l">
              <a:buAutoNum type="arabicPeriod"/>
            </a:pPr>
            <a:endParaRPr lang="en-US" dirty="0">
              <a:latin typeface="+mj-lt"/>
            </a:endParaRPr>
          </a:p>
          <a:p>
            <a:pPr marL="457200" indent="-457200" algn="l">
              <a:buAutoNum type="arabicPeriod"/>
            </a:pPr>
            <a:r>
              <a:rPr lang="en-US" dirty="0">
                <a:latin typeface="+mj-lt"/>
              </a:rPr>
              <a:t>Text Detection &amp; Extraction:  The YOLO model identifies </a:t>
            </a:r>
            <a:r>
              <a:rPr lang="en-US" b="1" dirty="0">
                <a:latin typeface="+mj-lt"/>
              </a:rPr>
              <a:t>text regions</a:t>
            </a:r>
            <a:r>
              <a:rPr lang="en-US" dirty="0">
                <a:latin typeface="+mj-lt"/>
              </a:rPr>
              <a:t>.  Each detected region is cropped, converted to </a:t>
            </a:r>
            <a:r>
              <a:rPr lang="en-US" b="1" dirty="0">
                <a:latin typeface="+mj-lt"/>
              </a:rPr>
              <a:t>grayscale</a:t>
            </a:r>
            <a:r>
              <a:rPr lang="en-US" dirty="0">
                <a:latin typeface="+mj-lt"/>
              </a:rPr>
              <a:t>, and processed with Tesseract OCR to extract readable text.</a:t>
            </a:r>
          </a:p>
          <a:p>
            <a:pPr marL="457200" indent="-457200" algn="l">
              <a:buAutoNum type="arabicPeriod"/>
            </a:pPr>
            <a:endParaRPr lang="en-US" dirty="0">
              <a:latin typeface="+mj-lt"/>
            </a:endParaRPr>
          </a:p>
          <a:p>
            <a:pPr marL="457200" indent="-457200" algn="l">
              <a:buAutoNum type="arabicPeriod"/>
            </a:pPr>
            <a:r>
              <a:rPr lang="en-US" dirty="0">
                <a:latin typeface="+mj-lt"/>
              </a:rPr>
              <a:t>Displaying Results:  The original image is displayed first.  </a:t>
            </a:r>
          </a:p>
          <a:p>
            <a:pPr marL="457200" indent="-457200" algn="l">
              <a:buAutoNum type="arabicPeriod"/>
            </a:pPr>
            <a:endParaRPr lang="en-US" dirty="0">
              <a:latin typeface="+mj-lt"/>
            </a:endParaRPr>
          </a:p>
          <a:p>
            <a:pPr marL="457200" indent="-457200" algn="l">
              <a:buAutoNum type="arabicPeriod"/>
            </a:pPr>
            <a:r>
              <a:rPr lang="en-US" dirty="0">
                <a:latin typeface="+mj-lt"/>
              </a:rPr>
              <a:t>Then, the processed image is shown </a:t>
            </a:r>
            <a:r>
              <a:rPr lang="en-US" b="1" dirty="0">
                <a:latin typeface="+mj-lt"/>
              </a:rPr>
              <a:t>with bounding boxes </a:t>
            </a:r>
            <a:r>
              <a:rPr lang="en-US" dirty="0">
                <a:latin typeface="+mj-lt"/>
              </a:rPr>
              <a:t>around detected text. </a:t>
            </a:r>
          </a:p>
          <a:p>
            <a:pPr marL="457200" indent="-457200" algn="l">
              <a:buAutoNum type="arabicPeriod"/>
            </a:pPr>
            <a:endParaRPr lang="en-US" dirty="0">
              <a:latin typeface="+mj-lt"/>
            </a:endParaRPr>
          </a:p>
          <a:p>
            <a:pPr marL="457200" indent="-457200" algn="l">
              <a:buAutoNum type="arabicPeriod"/>
            </a:pPr>
            <a:r>
              <a:rPr lang="en-US" dirty="0">
                <a:latin typeface="+mj-lt"/>
              </a:rPr>
              <a:t> Finally, the </a:t>
            </a:r>
            <a:r>
              <a:rPr lang="en-US" b="1" dirty="0">
                <a:latin typeface="+mj-lt"/>
              </a:rPr>
              <a:t>extracted text </a:t>
            </a:r>
            <a:r>
              <a:rPr lang="en-US" dirty="0">
                <a:latin typeface="+mj-lt"/>
              </a:rPr>
              <a:t>is displayed in a readable format.</a:t>
            </a: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6AF61D8-1208-5F0C-8BE4-2CBF04DFE659}"/>
              </a:ext>
            </a:extLst>
          </p:cNvPr>
          <p:cNvSpPr txBox="1"/>
          <p:nvPr/>
        </p:nvSpPr>
        <p:spPr>
          <a:xfrm>
            <a:off x="5567422" y="4366248"/>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1107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DD31-8194-EFA4-04CC-16F7065431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5A86A1-200C-BE89-0D7F-AD9EA43C75B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5</a:t>
            </a:r>
            <a:r>
              <a:rPr lang="en-US" sz="2800" i="0" u="none" strike="noStrike" baseline="0" dirty="0">
                <a:solidFill>
                  <a:srgbClr val="FF0000"/>
                </a:solidFill>
              </a:rPr>
              <a:t>: DEPLOYMENT</a:t>
            </a:r>
            <a:endParaRPr lang="en-US" sz="2800" u="sng" dirty="0">
              <a:solidFill>
                <a:srgbClr val="FF0000"/>
              </a:solidFill>
            </a:endParaRPr>
          </a:p>
        </p:txBody>
      </p:sp>
      <p:sp>
        <p:nvSpPr>
          <p:cNvPr id="7" name="Text Placeholder 6">
            <a:extLst>
              <a:ext uri="{FF2B5EF4-FFF2-40B4-BE49-F238E27FC236}">
                <a16:creationId xmlns:a16="http://schemas.microsoft.com/office/drawing/2014/main" id="{FB59F0B9-DE9E-05E3-E70C-D560FD073211}"/>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screenshot of the </a:t>
            </a:r>
            <a:r>
              <a:rPr lang="en-US" sz="2400" dirty="0" err="1">
                <a:latin typeface="+mj-lt"/>
              </a:rPr>
              <a:t>streamlit</a:t>
            </a:r>
            <a:r>
              <a:rPr lang="en-US" sz="2400" dirty="0">
                <a:latin typeface="+mj-lt"/>
              </a:rPr>
              <a:t> interface page.</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D717E1-55CD-F7B0-98CE-314163CF7A05}"/>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404ADD68-38BE-B9BF-50F2-F8720B0B79C8}"/>
              </a:ext>
            </a:extLst>
          </p:cNvPr>
          <p:cNvPicPr>
            <a:picLocks noChangeAspect="1"/>
          </p:cNvPicPr>
          <p:nvPr/>
        </p:nvPicPr>
        <p:blipFill>
          <a:blip r:embed="rId3"/>
          <a:stretch>
            <a:fillRect/>
          </a:stretch>
        </p:blipFill>
        <p:spPr>
          <a:xfrm>
            <a:off x="204787" y="1282889"/>
            <a:ext cx="11782425" cy="4670235"/>
          </a:xfrm>
          <a:prstGeom prst="rect">
            <a:avLst/>
          </a:prstGeom>
        </p:spPr>
      </p:pic>
    </p:spTree>
    <p:extLst>
      <p:ext uri="{BB962C8B-B14F-4D97-AF65-F5344CB8AC3E}">
        <p14:creationId xmlns:p14="http://schemas.microsoft.com/office/powerpoint/2010/main" val="293257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0CDC-453D-A268-1C63-1B4F53C389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EFA5AB-8329-92D3-CFBD-2A127885156A}"/>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6</a:t>
            </a:r>
            <a:r>
              <a:rPr lang="en-US" sz="2800" i="0" u="none" strike="noStrike" baseline="0" dirty="0">
                <a:solidFill>
                  <a:srgbClr val="FF0000"/>
                </a:solidFill>
              </a:rPr>
              <a:t>: </a:t>
            </a:r>
            <a:r>
              <a:rPr lang="en-US" sz="2800" dirty="0">
                <a:solidFill>
                  <a:srgbClr val="FF0000"/>
                </a:solidFill>
              </a:rPr>
              <a:t>TESTING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BBAD5080-530E-E5D2-44A9-17DC0122F5A8}"/>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video of testing of the </a:t>
            </a:r>
            <a:r>
              <a:rPr lang="en-US" sz="2400" dirty="0" err="1">
                <a:latin typeface="+mj-lt"/>
              </a:rPr>
              <a:t>streamlit</a:t>
            </a:r>
            <a:r>
              <a:rPr lang="en-US" sz="2400" dirty="0">
                <a:latin typeface="+mj-lt"/>
              </a:rPr>
              <a:t> interface and how it gives the output.</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971DFD3-4C57-C721-16A8-04473ADF4EAF}"/>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E49C2C61-F6B6-0752-3109-83E978FA31B5}"/>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graphicFrame>
        <p:nvGraphicFramePr>
          <p:cNvPr id="3" name="Object 2">
            <a:extLst>
              <a:ext uri="{FF2B5EF4-FFF2-40B4-BE49-F238E27FC236}">
                <a16:creationId xmlns:a16="http://schemas.microsoft.com/office/drawing/2014/main" id="{7F5374FA-CBAE-13B1-949E-6CF645599296}"/>
              </a:ext>
            </a:extLst>
          </p:cNvPr>
          <p:cNvGraphicFramePr>
            <a:graphicFrameLocks noChangeAspect="1"/>
          </p:cNvGraphicFramePr>
          <p:nvPr>
            <p:extLst>
              <p:ext uri="{D42A27DB-BD31-4B8C-83A1-F6EECF244321}">
                <p14:modId xmlns:p14="http://schemas.microsoft.com/office/powerpoint/2010/main" val="2846454215"/>
              </p:ext>
            </p:extLst>
          </p:nvPr>
        </p:nvGraphicFramePr>
        <p:xfrm>
          <a:off x="98425" y="2111375"/>
          <a:ext cx="12093575" cy="2801938"/>
        </p:xfrm>
        <a:graphic>
          <a:graphicData uri="http://schemas.openxmlformats.org/presentationml/2006/ole">
            <mc:AlternateContent xmlns:mc="http://schemas.openxmlformats.org/markup-compatibility/2006">
              <mc:Choice xmlns:v="urn:schemas-microsoft-com:vml" Requires="v">
                <p:oleObj name="Packager Shell Object" showAsIcon="1" r:id="rId3" imgW="2295485" imgH="514326" progId="Package">
                  <p:embed/>
                </p:oleObj>
              </mc:Choice>
              <mc:Fallback>
                <p:oleObj name="Packager Shell Object" showAsIcon="1" r:id="rId3" imgW="2295485" imgH="514326" progId="Package">
                  <p:embed/>
                  <p:pic>
                    <p:nvPicPr>
                      <p:cNvPr id="0" name=""/>
                      <p:cNvPicPr/>
                      <p:nvPr/>
                    </p:nvPicPr>
                    <p:blipFill>
                      <a:blip r:embed="rId4"/>
                      <a:stretch>
                        <a:fillRect/>
                      </a:stretch>
                    </p:blipFill>
                    <p:spPr>
                      <a:xfrm>
                        <a:off x="98425" y="2111375"/>
                        <a:ext cx="12093575" cy="2801938"/>
                      </a:xfrm>
                      <a:prstGeom prst="rect">
                        <a:avLst/>
                      </a:prstGeom>
                    </p:spPr>
                  </p:pic>
                </p:oleObj>
              </mc:Fallback>
            </mc:AlternateContent>
          </a:graphicData>
        </a:graphic>
      </p:graphicFrame>
    </p:spTree>
    <p:extLst>
      <p:ext uri="{BB962C8B-B14F-4D97-AF65-F5344CB8AC3E}">
        <p14:creationId xmlns:p14="http://schemas.microsoft.com/office/powerpoint/2010/main" val="231123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EAB7-9FF7-D071-7219-93B207B603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57B60-CAAE-64F1-D870-C1E919DF11DE}"/>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7:  SCREENSHOT OF THE OUTPUTS</a:t>
            </a:r>
            <a:endParaRPr lang="en-US" sz="2800" u="sng" dirty="0">
              <a:solidFill>
                <a:srgbClr val="FF0000"/>
              </a:solidFill>
            </a:endParaRPr>
          </a:p>
        </p:txBody>
      </p:sp>
      <p:sp>
        <p:nvSpPr>
          <p:cNvPr id="7" name="Text Placeholder 6">
            <a:extLst>
              <a:ext uri="{FF2B5EF4-FFF2-40B4-BE49-F238E27FC236}">
                <a16:creationId xmlns:a16="http://schemas.microsoft.com/office/drawing/2014/main" id="{AAA07EAE-6CFB-B6E9-B946-BA2C63D97DA6}"/>
              </a:ext>
            </a:extLst>
          </p:cNvPr>
          <p:cNvSpPr>
            <a:spLocks noGrp="1"/>
          </p:cNvSpPr>
          <p:nvPr>
            <p:ph type="body" sz="quarter" idx="12"/>
          </p:nvPr>
        </p:nvSpPr>
        <p:spPr>
          <a:xfrm>
            <a:off x="439386" y="699910"/>
            <a:ext cx="11186557" cy="5035871"/>
          </a:xfrm>
        </p:spPr>
        <p:txBody>
          <a:bodyPr/>
          <a:lstStyle/>
          <a:p>
            <a:pPr algn="l"/>
            <a:r>
              <a:rPr lang="en-US" sz="2400" dirty="0">
                <a:latin typeface="+mj-lt"/>
              </a:rPr>
              <a:t>Here are the screenshots of the outputs.</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7EEF0FC-8C98-64F1-BCB9-CC152B730B24}"/>
              </a:ext>
            </a:extLst>
          </p:cNvPr>
          <p:cNvSpPr txBox="1"/>
          <p:nvPr/>
        </p:nvSpPr>
        <p:spPr>
          <a:xfrm>
            <a:off x="6763176" y="4246169"/>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1556FFF0-F9FB-0CC4-184A-F823F715251F}"/>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pic>
        <p:nvPicPr>
          <p:cNvPr id="2" name="Picture 1">
            <a:extLst>
              <a:ext uri="{FF2B5EF4-FFF2-40B4-BE49-F238E27FC236}">
                <a16:creationId xmlns:a16="http://schemas.microsoft.com/office/drawing/2014/main" id="{EF825E6A-22D7-6B59-DD44-7902DB023D9B}"/>
              </a:ext>
            </a:extLst>
          </p:cNvPr>
          <p:cNvPicPr>
            <a:picLocks noChangeAspect="1"/>
          </p:cNvPicPr>
          <p:nvPr/>
        </p:nvPicPr>
        <p:blipFill>
          <a:blip r:embed="rId3"/>
          <a:stretch>
            <a:fillRect/>
          </a:stretch>
        </p:blipFill>
        <p:spPr>
          <a:xfrm>
            <a:off x="204788" y="1282890"/>
            <a:ext cx="4790294" cy="2429302"/>
          </a:xfrm>
          <a:prstGeom prst="rect">
            <a:avLst/>
          </a:prstGeom>
        </p:spPr>
      </p:pic>
      <p:pic>
        <p:nvPicPr>
          <p:cNvPr id="6" name="Picture 5">
            <a:extLst>
              <a:ext uri="{FF2B5EF4-FFF2-40B4-BE49-F238E27FC236}">
                <a16:creationId xmlns:a16="http://schemas.microsoft.com/office/drawing/2014/main" id="{8EB513F7-84CF-E4AF-45A3-A1F6B538CD2A}"/>
              </a:ext>
            </a:extLst>
          </p:cNvPr>
          <p:cNvPicPr>
            <a:picLocks noChangeAspect="1"/>
          </p:cNvPicPr>
          <p:nvPr/>
        </p:nvPicPr>
        <p:blipFill>
          <a:blip r:embed="rId4"/>
          <a:stretch>
            <a:fillRect/>
          </a:stretch>
        </p:blipFill>
        <p:spPr>
          <a:xfrm>
            <a:off x="5229680" y="1214529"/>
            <a:ext cx="6915150" cy="2497663"/>
          </a:xfrm>
          <a:prstGeom prst="rect">
            <a:avLst/>
          </a:prstGeom>
        </p:spPr>
      </p:pic>
      <p:pic>
        <p:nvPicPr>
          <p:cNvPr id="11" name="Picture 10">
            <a:extLst>
              <a:ext uri="{FF2B5EF4-FFF2-40B4-BE49-F238E27FC236}">
                <a16:creationId xmlns:a16="http://schemas.microsoft.com/office/drawing/2014/main" id="{592F9918-D663-C5F8-7846-823695AF5AC6}"/>
              </a:ext>
            </a:extLst>
          </p:cNvPr>
          <p:cNvPicPr>
            <a:picLocks noChangeAspect="1"/>
          </p:cNvPicPr>
          <p:nvPr/>
        </p:nvPicPr>
        <p:blipFill>
          <a:blip r:embed="rId5"/>
          <a:stretch>
            <a:fillRect/>
          </a:stretch>
        </p:blipFill>
        <p:spPr>
          <a:xfrm>
            <a:off x="204789" y="3712192"/>
            <a:ext cx="5024892" cy="3235018"/>
          </a:xfrm>
          <a:prstGeom prst="rect">
            <a:avLst/>
          </a:prstGeom>
        </p:spPr>
      </p:pic>
      <p:pic>
        <p:nvPicPr>
          <p:cNvPr id="13" name="Picture 12">
            <a:extLst>
              <a:ext uri="{FF2B5EF4-FFF2-40B4-BE49-F238E27FC236}">
                <a16:creationId xmlns:a16="http://schemas.microsoft.com/office/drawing/2014/main" id="{16B6F296-63E4-54DE-3465-50835AE4D834}"/>
              </a:ext>
            </a:extLst>
          </p:cNvPr>
          <p:cNvPicPr>
            <a:picLocks noChangeAspect="1"/>
          </p:cNvPicPr>
          <p:nvPr/>
        </p:nvPicPr>
        <p:blipFill>
          <a:blip r:embed="rId6"/>
          <a:stretch>
            <a:fillRect/>
          </a:stretch>
        </p:blipFill>
        <p:spPr>
          <a:xfrm>
            <a:off x="5224460" y="4591433"/>
            <a:ext cx="6967539" cy="2362200"/>
          </a:xfrm>
          <a:prstGeom prst="rect">
            <a:avLst/>
          </a:prstGeom>
        </p:spPr>
      </p:pic>
    </p:spTree>
    <p:extLst>
      <p:ext uri="{BB962C8B-B14F-4D97-AF65-F5344CB8AC3E}">
        <p14:creationId xmlns:p14="http://schemas.microsoft.com/office/powerpoint/2010/main" val="13898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0" y="5680580"/>
            <a:ext cx="12191999" cy="215444"/>
          </a:xfrm>
        </p:spPr>
        <p:txBody>
          <a:bodyPr/>
          <a:lstStyle/>
          <a:p>
            <a:r>
              <a:rPr lang="en-US" sz="1400" dirty="0"/>
              <a:t>                                                                                                                                                                                                                                                S. SUJANA KUMARI</a:t>
            </a:r>
          </a:p>
        </p:txBody>
      </p:sp>
      <p:sp>
        <p:nvSpPr>
          <p:cNvPr id="5" name="Text Placeholder 4">
            <a:extLst>
              <a:ext uri="{FF2B5EF4-FFF2-40B4-BE49-F238E27FC236}">
                <a16:creationId xmlns:a16="http://schemas.microsoft.com/office/drawing/2014/main" id="{2C25ABB6-1E27-98CF-9C34-E3427CCA71FA}"/>
              </a:ext>
            </a:extLst>
          </p:cNvPr>
          <p:cNvSpPr>
            <a:spLocks noGrp="1"/>
          </p:cNvSpPr>
          <p:nvPr>
            <p:ph type="body" sz="quarter" idx="12"/>
          </p:nvPr>
        </p:nvSpPr>
        <p:spPr>
          <a:xfrm>
            <a:off x="-101600" y="1965277"/>
            <a:ext cx="12293600" cy="3234519"/>
          </a:xfrm>
        </p:spPr>
        <p:txBody>
          <a:bodyPr/>
          <a:lstStyle/>
          <a:p>
            <a:r>
              <a:rPr lang="en-IN" sz="9600" b="1" dirty="0">
                <a:solidFill>
                  <a:srgbClr val="FFC000"/>
                </a:solidFill>
                <a:latin typeface="Broadway" panose="04040905080B02020502" pitchFamily="82" charset="0"/>
              </a:rPr>
              <a:t>THANK YOU</a:t>
            </a:r>
          </a:p>
          <a:p>
            <a:r>
              <a:rPr lang="en-US" sz="8800" dirty="0"/>
              <a:t>			</a:t>
            </a:r>
            <a:r>
              <a:rPr lang="en-US" sz="8800" b="1" dirty="0"/>
              <a:t> </a:t>
            </a:r>
            <a:r>
              <a:rPr lang="en-US" sz="1200" dirty="0"/>
              <a:t>	</a:t>
            </a:r>
            <a:r>
              <a:rPr lang="en-US" sz="8800" dirty="0"/>
              <a:t>		</a:t>
            </a:r>
            <a:endParaRPr lang="en-IN" sz="1200" b="1" dirty="0">
              <a:solidFill>
                <a:srgbClr val="FFC000"/>
              </a:solidFill>
              <a:latin typeface="Broadway" panose="04040905080B02020502" pitchFamily="82" charset="0"/>
            </a:endParaRPr>
          </a:p>
        </p:txBody>
      </p:sp>
    </p:spTree>
    <p:extLst>
      <p:ext uri="{BB962C8B-B14F-4D97-AF65-F5344CB8AC3E}">
        <p14:creationId xmlns:p14="http://schemas.microsoft.com/office/powerpoint/2010/main" val="132754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29515"/>
            <a:ext cx="8470393" cy="434930"/>
          </a:xfrm>
        </p:spPr>
        <p:txBody>
          <a:bodyPr/>
          <a:lstStyle/>
          <a:p>
            <a:r>
              <a:rPr lang="en-US" u="sng" dirty="0">
                <a:solidFill>
                  <a:srgbClr val="FF0000"/>
                </a:solidFill>
              </a:rPr>
              <a:t>PROJECT OVERVIEW</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0" y="564445"/>
            <a:ext cx="11966222" cy="5441244"/>
          </a:xfrm>
        </p:spPr>
        <p:txBody>
          <a:bodyPr/>
          <a:lstStyle/>
          <a:p>
            <a:pPr marL="0" marR="0">
              <a:lnSpc>
                <a:spcPct val="150000"/>
              </a:lnSpc>
              <a:spcBef>
                <a:spcPts val="0"/>
              </a:spcBef>
              <a:spcAft>
                <a:spcPts val="0"/>
              </a:spcAft>
            </a:pPr>
            <a:r>
              <a:rPr lang="en-IN" sz="4400" b="1" u="sng" dirty="0">
                <a:latin typeface="Times New Roman" panose="02020603050405020304" pitchFamily="18" charset="0"/>
                <a:ea typeface="Times New Roman" panose="02020603050405020304" pitchFamily="18" charset="0"/>
              </a:rPr>
              <a:t>Objective</a:t>
            </a:r>
            <a:r>
              <a:rPr lang="en-IN" sz="4400" b="1" u="sng" dirty="0">
                <a:effectLst/>
                <a:latin typeface="Times New Roman" panose="02020603050405020304" pitchFamily="18" charset="0"/>
                <a:ea typeface="Times New Roman" panose="02020603050405020304" pitchFamily="18" charset="0"/>
              </a:rPr>
              <a:t>:</a:t>
            </a:r>
            <a:endParaRPr lang="en-IN" sz="4400" u="sng" dirty="0">
              <a:effectLst/>
              <a:latin typeface="Arial" panose="020B0604020202020204" pitchFamily="34" charset="0"/>
              <a:ea typeface="Arial" panose="020B0604020202020204" pitchFamily="34" charset="0"/>
            </a:endParaRPr>
          </a:p>
          <a:p>
            <a:pPr>
              <a:lnSpc>
                <a:spcPct val="150000"/>
              </a:lnSpc>
            </a:pPr>
            <a:r>
              <a:rPr lang="en-US" sz="3200" dirty="0"/>
              <a:t>To build a Custom OCR by combining YOLO and Tesseract, to read the specific contents of a Lab Report and convert it into an editable file. Use YOLO_V3 to train on the personal dataset. Then the coordinates of the detected objects are passed for cropping the detected objects and storing them in another list. This list is passed through the Tesseract to get the desired output. </a:t>
            </a:r>
            <a:endParaRPr lang="en-US" dirty="0"/>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915701" y="220051"/>
            <a:ext cx="8470393" cy="677108"/>
          </a:xfrm>
        </p:spPr>
        <p:txBody>
          <a:bodyPr/>
          <a:lstStyle/>
          <a:p>
            <a:r>
              <a:rPr kumimoji="0" lang="en-US" sz="4400" i="0" u="sng" strike="noStrike" kern="1200" cap="none" spc="0" normalizeH="0" baseline="0" noProof="0" dirty="0">
                <a:ln>
                  <a:noFill/>
                </a:ln>
                <a:solidFill>
                  <a:srgbClr val="FF0000"/>
                </a:solidFill>
                <a:effectLst/>
                <a:uLnTx/>
                <a:uFillTx/>
                <a:latin typeface="Calibri"/>
                <a:ea typeface="+mj-ea"/>
                <a:cs typeface="+mj-cs"/>
              </a:rPr>
              <a:t>Phase 1: Environment Setup</a:t>
            </a:r>
            <a:endParaRPr lang="en-US"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315155" y="1016000"/>
            <a:ext cx="9561689" cy="4944841"/>
          </a:xfrm>
        </p:spPr>
        <p:txBody>
          <a:bodyPr/>
          <a:lstStyle/>
          <a:p>
            <a:pPr algn="l"/>
            <a:r>
              <a:rPr lang="en-GB" sz="3200" b="1" u="sng" dirty="0">
                <a:latin typeface="Times New Roman" panose="02020603050405020304" pitchFamily="18" charset="0"/>
                <a:ea typeface="Arial" panose="020B0604020202020204" pitchFamily="34" charset="0"/>
                <a:cs typeface="Times New Roman" panose="02020603050405020304" pitchFamily="18" charset="0"/>
              </a:rPr>
              <a:t>I</a:t>
            </a:r>
            <a:r>
              <a:rPr lang="en-GB" sz="3200" b="1" u="sng" dirty="0">
                <a:latin typeface="+mj-lt"/>
                <a:ea typeface="Arial" panose="020B0604020202020204" pitchFamily="34" charset="0"/>
                <a:cs typeface="Times New Roman" panose="02020603050405020304" pitchFamily="18" charset="0"/>
              </a:rPr>
              <a:t>NSTALL REQUIRED LIBRARIES</a:t>
            </a:r>
            <a:r>
              <a:rPr lang="en-GB" sz="3200" b="1" dirty="0">
                <a:latin typeface="+mj-lt"/>
                <a:ea typeface="Arial" panose="020B0604020202020204" pitchFamily="34" charset="0"/>
                <a:cs typeface="Times New Roman" panose="02020603050405020304" pitchFamily="18" charset="0"/>
              </a:rPr>
              <a:t>:  </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streamlit</a:t>
            </a:r>
            <a:r>
              <a:rPr lang="en-US" sz="2400" dirty="0">
                <a:latin typeface="+mj-lt"/>
                <a:cs typeface="Times New Roman" panose="02020603050405020304" pitchFamily="18" charset="0"/>
              </a:rPr>
              <a:t> as </a:t>
            </a:r>
            <a:r>
              <a:rPr lang="en-US" sz="2400" dirty="0" err="1">
                <a:latin typeface="+mj-lt"/>
                <a:cs typeface="Times New Roman" panose="02020603050405020304" pitchFamily="18" charset="0"/>
              </a:rPr>
              <a:t>st</a:t>
            </a:r>
            <a:endParaRPr lang="en-US" sz="2400" dirty="0">
              <a:latin typeface="+mj-lt"/>
              <a:cs typeface="Times New Roman" panose="02020603050405020304" pitchFamily="18" charset="0"/>
            </a:endParaRPr>
          </a:p>
          <a:p>
            <a:pPr algn="l"/>
            <a:r>
              <a:rPr lang="en-US" sz="2400" dirty="0">
                <a:latin typeface="+mj-lt"/>
                <a:cs typeface="Times New Roman" panose="02020603050405020304" pitchFamily="18" charset="0"/>
              </a:rPr>
              <a:t>import torch</a:t>
            </a:r>
          </a:p>
          <a:p>
            <a:pPr algn="l"/>
            <a:r>
              <a:rPr lang="en-US" sz="2400" dirty="0">
                <a:latin typeface="+mj-lt"/>
                <a:cs typeface="Times New Roman" panose="02020603050405020304" pitchFamily="18" charset="0"/>
              </a:rPr>
              <a:t>from </a:t>
            </a:r>
            <a:r>
              <a:rPr lang="en-US" sz="2400" dirty="0" err="1">
                <a:latin typeface="+mj-lt"/>
                <a:cs typeface="Times New Roman" panose="02020603050405020304" pitchFamily="18" charset="0"/>
              </a:rPr>
              <a:t>ultralytics</a:t>
            </a:r>
            <a:r>
              <a:rPr lang="en-US" sz="2400" dirty="0">
                <a:latin typeface="+mj-lt"/>
                <a:cs typeface="Times New Roman" panose="02020603050405020304" pitchFamily="18" charset="0"/>
              </a:rPr>
              <a:t> import YOLO</a:t>
            </a:r>
          </a:p>
          <a:p>
            <a:pPr algn="l"/>
            <a:r>
              <a:rPr lang="en-US" sz="2400" dirty="0">
                <a:latin typeface="+mj-lt"/>
                <a:cs typeface="Times New Roman" panose="02020603050405020304" pitchFamily="18" charset="0"/>
              </a:rPr>
              <a:t>import cv2</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numpy</a:t>
            </a:r>
            <a:r>
              <a:rPr lang="en-US" sz="2400" dirty="0">
                <a:latin typeface="+mj-lt"/>
                <a:cs typeface="Times New Roman" panose="02020603050405020304" pitchFamily="18" charset="0"/>
              </a:rPr>
              <a:t> as np</a:t>
            </a:r>
          </a:p>
          <a:p>
            <a:pPr algn="l"/>
            <a:r>
              <a:rPr lang="en-US" sz="2400" dirty="0">
                <a:latin typeface="+mj-lt"/>
                <a:cs typeface="Times New Roman" panose="02020603050405020304" pitchFamily="18" charset="0"/>
              </a:rPr>
              <a:t>from PIL import Image</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pytesseract</a:t>
            </a:r>
            <a:endParaRPr lang="en-US" sz="2400" dirty="0">
              <a:latin typeface="+mj-lt"/>
              <a:cs typeface="Times New Roman" panose="02020603050405020304" pitchFamily="18" charset="0"/>
            </a:endParaRPr>
          </a:p>
          <a:p>
            <a:pPr algn="l"/>
            <a:r>
              <a:rPr lang="en-GB" sz="2400" dirty="0">
                <a:latin typeface="+mj-lt"/>
                <a:ea typeface="Arial" panose="020B0604020202020204" pitchFamily="34" charset="0"/>
                <a:cs typeface="Times New Roman" panose="02020603050405020304" pitchFamily="18" charset="0"/>
              </a:rPr>
              <a:t>import cv2</a:t>
            </a:r>
          </a:p>
          <a:p>
            <a:pPr algn="l"/>
            <a:r>
              <a:rPr lang="en-GB" sz="2400" dirty="0">
                <a:latin typeface="+mj-lt"/>
                <a:ea typeface="Arial" panose="020B0604020202020204" pitchFamily="34" charset="0"/>
                <a:cs typeface="Times New Roman" panose="02020603050405020304" pitchFamily="18" charset="0"/>
              </a:rPr>
              <a:t>import </a:t>
            </a:r>
            <a:r>
              <a:rPr lang="en-GB" sz="2400" dirty="0" err="1">
                <a:latin typeface="+mj-lt"/>
                <a:ea typeface="Arial" panose="020B0604020202020204" pitchFamily="34" charset="0"/>
                <a:cs typeface="Times New Roman" panose="02020603050405020304" pitchFamily="18" charset="0"/>
              </a:rPr>
              <a:t>os</a:t>
            </a:r>
            <a:endParaRPr lang="en-GB" sz="2400" dirty="0">
              <a:latin typeface="+mj-lt"/>
              <a:ea typeface="Arial" panose="020B0604020202020204" pitchFamily="34" charset="0"/>
              <a:cs typeface="Times New Roman" panose="02020603050405020304" pitchFamily="18" charset="0"/>
            </a:endParaRPr>
          </a:p>
          <a:p>
            <a:pPr algn="l"/>
            <a:endParaRPr lang="en-GB" sz="2400" dirty="0">
              <a:latin typeface="+mj-lt"/>
              <a:ea typeface="Arial" panose="020B0604020202020204" pitchFamily="34" charset="0"/>
              <a:cs typeface="Times New Roman" panose="02020603050405020304" pitchFamily="18" charset="0"/>
            </a:endParaRPr>
          </a:p>
          <a:p>
            <a:pPr algn="l"/>
            <a:r>
              <a:rPr lang="en-US" sz="2400" b="1" u="sng" dirty="0"/>
              <a:t>DEPENDENCIES</a:t>
            </a:r>
            <a:r>
              <a:rPr lang="en-US" sz="2400" b="1" dirty="0"/>
              <a:t>:</a:t>
            </a:r>
            <a:r>
              <a:rPr lang="en-US" sz="2400" dirty="0"/>
              <a:t> ● Install Tesseract OCR Engine in the system ● Install </a:t>
            </a:r>
            <a:r>
              <a:rPr lang="en-US" sz="2400" dirty="0" err="1"/>
              <a:t>Pytesseract</a:t>
            </a:r>
            <a:r>
              <a:rPr lang="en-US" sz="2400" dirty="0"/>
              <a:t> library pip install </a:t>
            </a:r>
            <a:r>
              <a:rPr lang="en-US" sz="2400" dirty="0" err="1"/>
              <a:t>pytessercat</a:t>
            </a:r>
            <a:r>
              <a:rPr lang="en-US" sz="2400" dirty="0"/>
              <a:t> ● Install OpenCV pip </a:t>
            </a:r>
            <a:r>
              <a:rPr lang="en-US" sz="2400" dirty="0" err="1"/>
              <a:t>opencv</a:t>
            </a:r>
            <a:endParaRPr lang="en-GB" sz="2400" dirty="0">
              <a:latin typeface="+mj-lt"/>
              <a:ea typeface="Arial" panose="020B0604020202020204" pitchFamily="34" charset="0"/>
              <a:cs typeface="Times New Roman" panose="02020603050405020304" pitchFamily="18" charset="0"/>
            </a:endParaRPr>
          </a:p>
          <a:p>
            <a:pPr algn="l"/>
            <a:endParaRPr lang="en-US" sz="2400" dirty="0">
              <a:latin typeface="+mj-lt"/>
              <a:cs typeface="Times New Roman" panose="02020603050405020304" pitchFamily="18" charset="0"/>
            </a:endParaRPr>
          </a:p>
        </p:txBody>
      </p:sp>
    </p:spTree>
    <p:extLst>
      <p:ext uri="{BB962C8B-B14F-4D97-AF65-F5344CB8AC3E}">
        <p14:creationId xmlns:p14="http://schemas.microsoft.com/office/powerpoint/2010/main" val="84648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2: RESIZING THE IMAGES AND LABELLING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699910"/>
            <a:ext cx="11186557" cy="5035871"/>
          </a:xfrm>
        </p:spPr>
        <p:txBody>
          <a:bodyPr/>
          <a:lstStyle/>
          <a:p>
            <a:pPr algn="l"/>
            <a:endParaRPr lang="en-US" sz="2400" dirty="0">
              <a:latin typeface="+mj-lt"/>
            </a:endParaRPr>
          </a:p>
          <a:p>
            <a:pPr algn="l"/>
            <a:endParaRPr lang="en-US" sz="2400" dirty="0">
              <a:latin typeface="+mj-lt"/>
            </a:endParaRPr>
          </a:p>
          <a:p>
            <a:pPr algn="l"/>
            <a:r>
              <a:rPr lang="en-US" sz="2400" dirty="0">
                <a:latin typeface="+mj-lt"/>
              </a:rPr>
              <a:t>The first step of the process is taking the bounding box coordinates from YOLOv3 and simply taking the region within the bounds of the box. As this image is super small, we use cv2.resize() to blow the image up 3x its original size.</a:t>
            </a:r>
          </a:p>
          <a:p>
            <a:pPr algn="l"/>
            <a:endParaRPr lang="en-US" sz="2400" dirty="0">
              <a:latin typeface="+mj-lt"/>
            </a:endParaRPr>
          </a:p>
          <a:p>
            <a:pPr algn="l"/>
            <a:r>
              <a:rPr lang="en-US" sz="2400" dirty="0">
                <a:latin typeface="+mj-lt"/>
              </a:rPr>
              <a:t> </a:t>
            </a:r>
          </a:p>
          <a:p>
            <a:pPr algn="l"/>
            <a:r>
              <a:rPr lang="en-US" sz="2400" dirty="0">
                <a:latin typeface="+mj-lt"/>
              </a:rPr>
              <a:t>Then I labelled the images by creating bounding boxes consisting of 4 classes i.e., </a:t>
            </a:r>
            <a:r>
              <a:rPr lang="en-US" sz="2400" dirty="0" err="1">
                <a:latin typeface="+mj-lt"/>
              </a:rPr>
              <a:t>TestName</a:t>
            </a:r>
            <a:r>
              <a:rPr lang="en-US" sz="2400" dirty="0">
                <a:latin typeface="+mj-lt"/>
              </a:rPr>
              <a:t>, Value, Units and </a:t>
            </a:r>
            <a:r>
              <a:rPr lang="en-US" sz="2400" dirty="0" err="1">
                <a:latin typeface="+mj-lt"/>
              </a:rPr>
              <a:t>NormalRange</a:t>
            </a:r>
            <a:r>
              <a:rPr lang="en-US" sz="2400" dirty="0">
                <a:latin typeface="+mj-lt"/>
              </a:rPr>
              <a:t> from which I got the labelled images in yolo format with respective file names in labels folder.</a:t>
            </a:r>
          </a:p>
          <a:p>
            <a:pPr algn="l"/>
            <a:endParaRPr lang="en-US" sz="2400" dirty="0">
              <a:latin typeface="+mj-lt"/>
            </a:endParaRPr>
          </a:p>
          <a:p>
            <a:pPr algn="l"/>
            <a:endParaRPr lang="en-US" sz="2400" dirty="0">
              <a:latin typeface="+mj-lt"/>
            </a:endParaRPr>
          </a:p>
          <a:p>
            <a:pPr algn="l"/>
            <a:endParaRPr lang="en-US" sz="2400" b="1" dirty="0">
              <a:solidFill>
                <a:srgbClr val="569CD6"/>
              </a:solidFill>
              <a:latin typeface="+mj-lt"/>
            </a:endParaRPr>
          </a:p>
          <a:p>
            <a:pPr algn="l"/>
            <a:endParaRPr lang="en-US" sz="2400" b="1" dirty="0">
              <a:solidFill>
                <a:srgbClr val="569CD6"/>
              </a:solidFill>
              <a:latin typeface="+mj-lt"/>
            </a:endParaRPr>
          </a:p>
          <a:p>
            <a:pPr algn="l"/>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D231719-68C7-0AAB-3CEA-7B678EFB3DDE}"/>
              </a:ext>
            </a:extLst>
          </p:cNvPr>
          <p:cNvSpPr txBox="1"/>
          <p:nvPr/>
        </p:nvSpPr>
        <p:spPr>
          <a:xfrm>
            <a:off x="5567422" y="4120587"/>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10043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9F67-ED77-F5B0-0F88-E92F720656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9DE8D-63BC-ECFC-418F-ADFB479FF310}"/>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TRAINING THE YOLOV3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7D54BFA-8BD9-1321-0AB9-3CF1C22C66C1}"/>
              </a:ext>
            </a:extLst>
          </p:cNvPr>
          <p:cNvSpPr>
            <a:spLocks noGrp="1"/>
          </p:cNvSpPr>
          <p:nvPr>
            <p:ph type="body" sz="quarter" idx="12"/>
          </p:nvPr>
        </p:nvSpPr>
        <p:spPr>
          <a:xfrm>
            <a:off x="439386" y="699910"/>
            <a:ext cx="11186557" cy="5035871"/>
          </a:xfrm>
        </p:spPr>
        <p:txBody>
          <a:bodyPr/>
          <a:lstStyle/>
          <a:p>
            <a:pPr algn="l"/>
            <a:r>
              <a:rPr lang="en-US" sz="2400" dirty="0"/>
              <a:t>After creating the labels and getting the labels for each image, I trained the using Yolo3 architecture named Yolov3.pt</a:t>
            </a:r>
          </a:p>
          <a:p>
            <a:pPr algn="l"/>
            <a:endParaRPr lang="en-US" sz="2400" dirty="0"/>
          </a:p>
          <a:p>
            <a:pPr algn="l"/>
            <a:r>
              <a:rPr lang="en-US" sz="2400" dirty="0"/>
              <a:t>Below is the code for training the model trained using 100 epochs, 16 batches, 640 image size, and named yolov3_train.</a:t>
            </a:r>
          </a:p>
          <a:p>
            <a:pPr algn="l"/>
            <a:endParaRPr lang="en-US" sz="2400" dirty="0"/>
          </a:p>
          <a:p>
            <a:pPr algn="l"/>
            <a:r>
              <a:rPr lang="en-US" sz="2400" dirty="0"/>
              <a:t>After training the yolo model I got weights named as best.pt.</a:t>
            </a:r>
          </a:p>
          <a:p>
            <a:pPr algn="l"/>
            <a:endParaRPr lang="en-US" sz="2400" dirty="0"/>
          </a:p>
          <a:p>
            <a:pPr algn="l"/>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B07A41C3-08F9-52C4-2494-14040EB3EC9F}"/>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9CADA0B7-CC7B-60C7-9974-BBE4B6A086B3}"/>
              </a:ext>
            </a:extLst>
          </p:cNvPr>
          <p:cNvPicPr>
            <a:picLocks noChangeAspect="1"/>
          </p:cNvPicPr>
          <p:nvPr/>
        </p:nvPicPr>
        <p:blipFill>
          <a:blip r:embed="rId3"/>
          <a:stretch>
            <a:fillRect/>
          </a:stretch>
        </p:blipFill>
        <p:spPr>
          <a:xfrm>
            <a:off x="439386" y="3429000"/>
            <a:ext cx="7867650" cy="2559016"/>
          </a:xfrm>
          <a:prstGeom prst="rect">
            <a:avLst/>
          </a:prstGeom>
        </p:spPr>
      </p:pic>
    </p:spTree>
    <p:extLst>
      <p:ext uri="{BB962C8B-B14F-4D97-AF65-F5344CB8AC3E}">
        <p14:creationId xmlns:p14="http://schemas.microsoft.com/office/powerpoint/2010/main" val="417261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2734-7C12-1F10-5CAE-D3700245E3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9A57D5-92A4-21E4-83B7-0BC39304E35B}"/>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2F57A38B-6B82-4E56-B902-C54E1028CE9A}"/>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confusion matrix                                                    F1 Confidence 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AC955AD-9A97-95CD-973E-9FB23F9E30C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screenshot of a diagram&#10;&#10;AI-generated content may be incorrect.">
            <a:extLst>
              <a:ext uri="{FF2B5EF4-FFF2-40B4-BE49-F238E27FC236}">
                <a16:creationId xmlns:a16="http://schemas.microsoft.com/office/drawing/2014/main" id="{F2F587EA-CD59-775F-00FF-2EB2C7F0EB67}"/>
              </a:ext>
            </a:extLst>
          </p:cNvPr>
          <p:cNvPicPr>
            <a:picLocks noChangeAspect="1"/>
          </p:cNvPicPr>
          <p:nvPr/>
        </p:nvPicPr>
        <p:blipFill>
          <a:blip r:embed="rId3"/>
          <a:stretch>
            <a:fillRect/>
          </a:stretch>
        </p:blipFill>
        <p:spPr>
          <a:xfrm>
            <a:off x="0" y="1822127"/>
            <a:ext cx="6209731" cy="5035871"/>
          </a:xfrm>
          <a:prstGeom prst="rect">
            <a:avLst/>
          </a:prstGeom>
        </p:spPr>
      </p:pic>
      <p:pic>
        <p:nvPicPr>
          <p:cNvPr id="8" name="Picture 7" descr="A graph of a graph of confidence&#10;&#10;AI-generated content may be incorrect.">
            <a:extLst>
              <a:ext uri="{FF2B5EF4-FFF2-40B4-BE49-F238E27FC236}">
                <a16:creationId xmlns:a16="http://schemas.microsoft.com/office/drawing/2014/main" id="{796263DE-1564-1D04-D1D0-3D95E883F2F7}"/>
              </a:ext>
            </a:extLst>
          </p:cNvPr>
          <p:cNvPicPr>
            <a:picLocks noChangeAspect="1"/>
          </p:cNvPicPr>
          <p:nvPr/>
        </p:nvPicPr>
        <p:blipFill>
          <a:blip r:embed="rId4"/>
          <a:stretch>
            <a:fillRect/>
          </a:stretch>
        </p:blipFill>
        <p:spPr>
          <a:xfrm>
            <a:off x="6096001" y="1822127"/>
            <a:ext cx="6096000" cy="5066580"/>
          </a:xfrm>
          <a:prstGeom prst="rect">
            <a:avLst/>
          </a:prstGeom>
        </p:spPr>
      </p:pic>
    </p:spTree>
    <p:extLst>
      <p:ext uri="{BB962C8B-B14F-4D97-AF65-F5344CB8AC3E}">
        <p14:creationId xmlns:p14="http://schemas.microsoft.com/office/powerpoint/2010/main" val="107863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5FCB-DC25-17FB-443C-806C3C6640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DCD07F-0651-5D52-645A-323A09DF8C3C}"/>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06872776-85C0-38A6-94F1-C79BD35CFAC4}"/>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Labels                                                           Label </a:t>
            </a:r>
            <a:r>
              <a:rPr lang="en-US" sz="2400" b="1" dirty="0" err="1"/>
              <a:t>Corelogram</a:t>
            </a:r>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E42803D0-DD97-36C4-0DC3-E2139680F5EE}"/>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descr="A close-up of a graph&#10;&#10;AI-generated content may be incorrect.">
            <a:extLst>
              <a:ext uri="{FF2B5EF4-FFF2-40B4-BE49-F238E27FC236}">
                <a16:creationId xmlns:a16="http://schemas.microsoft.com/office/drawing/2014/main" id="{0DCDB9C2-71ED-83A6-38BB-F288131B73DD}"/>
              </a:ext>
            </a:extLst>
          </p:cNvPr>
          <p:cNvPicPr>
            <a:picLocks noChangeAspect="1"/>
          </p:cNvPicPr>
          <p:nvPr/>
        </p:nvPicPr>
        <p:blipFill>
          <a:blip r:embed="rId3"/>
          <a:stretch>
            <a:fillRect/>
          </a:stretch>
        </p:blipFill>
        <p:spPr>
          <a:xfrm>
            <a:off x="0" y="1822126"/>
            <a:ext cx="6858000" cy="5073225"/>
          </a:xfrm>
          <a:prstGeom prst="rect">
            <a:avLst/>
          </a:prstGeom>
        </p:spPr>
      </p:pic>
      <p:pic>
        <p:nvPicPr>
          <p:cNvPr id="9" name="Picture 8" descr="A graph of different colored squares&#10;&#10;AI-generated content may be incorrect.">
            <a:extLst>
              <a:ext uri="{FF2B5EF4-FFF2-40B4-BE49-F238E27FC236}">
                <a16:creationId xmlns:a16="http://schemas.microsoft.com/office/drawing/2014/main" id="{C574D175-8B93-FE53-9D15-0B3D3357E81F}"/>
              </a:ext>
            </a:extLst>
          </p:cNvPr>
          <p:cNvPicPr>
            <a:picLocks noChangeAspect="1"/>
          </p:cNvPicPr>
          <p:nvPr/>
        </p:nvPicPr>
        <p:blipFill>
          <a:blip r:embed="rId4"/>
          <a:stretch>
            <a:fillRect/>
          </a:stretch>
        </p:blipFill>
        <p:spPr>
          <a:xfrm>
            <a:off x="6858000" y="1822126"/>
            <a:ext cx="5334000" cy="5035874"/>
          </a:xfrm>
          <a:prstGeom prst="rect">
            <a:avLst/>
          </a:prstGeom>
        </p:spPr>
      </p:pic>
    </p:spTree>
    <p:extLst>
      <p:ext uri="{BB962C8B-B14F-4D97-AF65-F5344CB8AC3E}">
        <p14:creationId xmlns:p14="http://schemas.microsoft.com/office/powerpoint/2010/main" val="227353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22637-5FCA-AD26-62A4-879C5A0991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69184F-59B6-5FCB-BE2E-66ADDE65571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8FB50B25-30FA-59BC-4AE6-194C9B895035}"/>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22F77ED-2A34-FB67-4C6E-E8B0BB085211}"/>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C3B50A7C-AB91-3719-BFFB-59587A96BD15}"/>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3CCB48B5-D729-BF6E-6F72-001C70E7BBF7}"/>
              </a:ext>
            </a:extLst>
          </p:cNvPr>
          <p:cNvPicPr>
            <a:picLocks noChangeAspect="1"/>
          </p:cNvPicPr>
          <p:nvPr/>
        </p:nvPicPr>
        <p:blipFill>
          <a:blip r:embed="rId4"/>
          <a:stretch>
            <a:fillRect/>
          </a:stretch>
        </p:blipFill>
        <p:spPr>
          <a:xfrm>
            <a:off x="6096000" y="1937981"/>
            <a:ext cx="6096000" cy="4892241"/>
          </a:xfrm>
          <a:prstGeom prst="rect">
            <a:avLst/>
          </a:prstGeom>
        </p:spPr>
      </p:pic>
      <p:pic>
        <p:nvPicPr>
          <p:cNvPr id="12" name="Picture 11" descr="A graph of a curve&#10;&#10;AI-generated content may be incorrect.">
            <a:extLst>
              <a:ext uri="{FF2B5EF4-FFF2-40B4-BE49-F238E27FC236}">
                <a16:creationId xmlns:a16="http://schemas.microsoft.com/office/drawing/2014/main" id="{82FC941C-B3C7-103C-185E-6C38F9889477}"/>
              </a:ext>
            </a:extLst>
          </p:cNvPr>
          <p:cNvPicPr>
            <a:picLocks noChangeAspect="1"/>
          </p:cNvPicPr>
          <p:nvPr/>
        </p:nvPicPr>
        <p:blipFill>
          <a:blip r:embed="rId5"/>
          <a:stretch>
            <a:fillRect/>
          </a:stretch>
        </p:blipFill>
        <p:spPr>
          <a:xfrm>
            <a:off x="6096000" y="1966240"/>
            <a:ext cx="6096000" cy="5486132"/>
          </a:xfrm>
          <a:prstGeom prst="rect">
            <a:avLst/>
          </a:prstGeom>
        </p:spPr>
      </p:pic>
    </p:spTree>
    <p:extLst>
      <p:ext uri="{BB962C8B-B14F-4D97-AF65-F5344CB8AC3E}">
        <p14:creationId xmlns:p14="http://schemas.microsoft.com/office/powerpoint/2010/main" val="63811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1DAF-537B-F773-EDF0-AD0D1452F4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D18935-7DEE-476C-43EC-0CA206B589B2}"/>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D7DCFBB-BCF8-3587-C51A-AC06D2BCEE8D}"/>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PR-curve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682A9E1F-7D06-4E4D-E565-4AD3233F61A7}"/>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2247C7ED-6C71-011F-DD70-C41EF4807B4F}"/>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A5402F71-002D-E1D1-EA7D-F3679081E075}"/>
              </a:ext>
            </a:extLst>
          </p:cNvPr>
          <p:cNvPicPr>
            <a:picLocks noChangeAspect="1"/>
          </p:cNvPicPr>
          <p:nvPr/>
        </p:nvPicPr>
        <p:blipFill>
          <a:blip r:embed="rId4"/>
          <a:stretch>
            <a:fillRect/>
          </a:stretch>
        </p:blipFill>
        <p:spPr>
          <a:xfrm>
            <a:off x="6096000" y="1937981"/>
            <a:ext cx="6096000" cy="4892241"/>
          </a:xfrm>
          <a:prstGeom prst="rect">
            <a:avLst/>
          </a:prstGeom>
        </p:spPr>
      </p:pic>
    </p:spTree>
    <p:extLst>
      <p:ext uri="{BB962C8B-B14F-4D97-AF65-F5344CB8AC3E}">
        <p14:creationId xmlns:p14="http://schemas.microsoft.com/office/powerpoint/2010/main" val="124567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967531_win32_mlw v2" id="{D6E82B91-6E0A-4ADE-ABDF-7A3107FF5DC0}" vid="{FDF63795-6842-4874-86B5-D3F4150A0B0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6AD0CE-C3A1-49ED-84DB-B51D7D3B27B3}">
  <ds:schemaRefs>
    <ds:schemaRef ds:uri="http://schemas.microsoft.com/sharepoint/v3/contenttype/forms"/>
  </ds:schemaRefs>
</ds:datastoreItem>
</file>

<file path=customXml/itemProps2.xml><?xml version="1.0" encoding="utf-8"?>
<ds:datastoreItem xmlns:ds="http://schemas.openxmlformats.org/officeDocument/2006/customXml" ds:itemID="{FD794402-D476-4C0A-8953-D7E5D3D97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D32A503-7E2B-48A7-A1A4-FEB996769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LGBTQIA Pride Month presentation</Template>
  <TotalTime>22453</TotalTime>
  <Words>715</Words>
  <Application>Microsoft Office PowerPoint</Application>
  <PresentationFormat>Widescreen</PresentationFormat>
  <Paragraphs>188</Paragraphs>
  <Slides>16</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5" baseType="lpstr">
      <vt:lpstr>Arial</vt:lpstr>
      <vt:lpstr>Broadway</vt:lpstr>
      <vt:lpstr>Calibri</vt:lpstr>
      <vt:lpstr>Consolas</vt:lpstr>
      <vt:lpstr>Helvetica Neue</vt:lpstr>
      <vt:lpstr>system-ui</vt:lpstr>
      <vt:lpstr>Times New Roman</vt:lpstr>
      <vt:lpstr>Office Theme</vt:lpstr>
      <vt:lpstr>Packager Shell Object</vt:lpstr>
      <vt:lpstr>CUSTOM OBJECT CHARACTER RECOGNITION </vt:lpstr>
      <vt:lpstr>PROJECT OVERVIEW</vt:lpstr>
      <vt:lpstr>Phase 1: Environment Setup</vt:lpstr>
      <vt:lpstr>PHASE 2: RESIZING THE IMAGES AND LABELLING</vt:lpstr>
      <vt:lpstr>PHASE 3: TRAINING THE YOLOV3 MODEL</vt:lpstr>
      <vt:lpstr>PHASE 3: OUTPUT OF THE TRAINED MODEL</vt:lpstr>
      <vt:lpstr>PHASE 3: OUTPUT OF THE TRAINED MODEL</vt:lpstr>
      <vt:lpstr>PHASE 3: OUTPUT OF THE TRAINED MODEL</vt:lpstr>
      <vt:lpstr>PHASE 3: OUTPUT OF THE TRAINED MODEL</vt:lpstr>
      <vt:lpstr>PHASE 3: OUTPUT OF THE TRAINED MODEL</vt:lpstr>
      <vt:lpstr>PHASE 3: OUTPUT OF THE TRAINED MODEL</vt:lpstr>
      <vt:lpstr>PHASE 4: OBJECT DETECTION USING TESSERACT  AND DEPLOYMENT USING STREAMLIT</vt:lpstr>
      <vt:lpstr>PHASE 5: DEPLOYMENT</vt:lpstr>
      <vt:lpstr>PHASE 6: TESTING</vt:lpstr>
      <vt:lpstr>PHASE 7:  SCREENSHOT OF THE OUTPUTS</vt:lpstr>
      <vt:lpstr>                                                                                                                                                                                                                                                S. SUJANA KUMARI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ACQUISITION                 &amp;  DATA WRANGLING  NAME:            S. SUJANA KUMARI AFFILIATION:  DIGICROME ACADEMY </dc:title>
  <dc:subject/>
  <dc:creator>Lenovo</dc:creator>
  <cp:keywords/>
  <dc:description/>
  <cp:lastModifiedBy>a80259</cp:lastModifiedBy>
  <cp:revision>69</cp:revision>
  <dcterms:created xsi:type="dcterms:W3CDTF">2024-04-30T20:52:53Z</dcterms:created>
  <dcterms:modified xsi:type="dcterms:W3CDTF">2025-03-19T10:23:22Z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